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5"/>
  </p:sldMasterIdLst>
  <p:sldIdLst>
    <p:sldId id="265" r:id="rId6"/>
  </p:sldIdLst>
  <p:sldSz cx="30275213" cy="428037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6598"/>
    <a:srgbClr val="1D4A9B"/>
    <a:srgbClr val="96B720"/>
    <a:srgbClr val="076696"/>
    <a:srgbClr val="F9CB00"/>
    <a:srgbClr val="791F08"/>
    <a:srgbClr val="CC7500"/>
    <a:srgbClr val="EDC69B"/>
    <a:srgbClr val="807143"/>
    <a:srgbClr val="CDC2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" d="100"/>
          <a:sy n="10" d="100"/>
        </p:scale>
        <p:origin x="2092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7966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54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448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7680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18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3141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6541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3746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6967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525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370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E9B7E-C10F-4BA8-BC8B-8D78E4297F76}" type="datetimeFigureOut">
              <a:rPr lang="fr-FR" smtClean="0"/>
              <a:t>01/03/2024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9931B-3096-438F-A37E-FF9AA83B4C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980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png"/><Relationship Id="rId3" Type="http://schemas.openxmlformats.org/officeDocument/2006/relationships/image" Target="../media/image2.jpeg"/><Relationship Id="rId21" Type="http://schemas.openxmlformats.org/officeDocument/2006/relationships/image" Target="../media/image20.svg"/><Relationship Id="rId34" Type="http://schemas.openxmlformats.org/officeDocument/2006/relationships/image" Target="../media/image33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23" Type="http://schemas.openxmlformats.org/officeDocument/2006/relationships/image" Target="../media/image22.svg"/><Relationship Id="rId28" Type="http://schemas.openxmlformats.org/officeDocument/2006/relationships/image" Target="../media/image27.jpeg"/><Relationship Id="rId10" Type="http://schemas.openxmlformats.org/officeDocument/2006/relationships/image" Target="../media/image9.png"/><Relationship Id="rId19" Type="http://schemas.openxmlformats.org/officeDocument/2006/relationships/image" Target="../media/image18.emf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8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3521" y="0"/>
            <a:ext cx="30368734" cy="6484674"/>
          </a:xfrm>
          <a:prstGeom prst="rect">
            <a:avLst/>
          </a:prstGeom>
          <a:solidFill>
            <a:srgbClr val="F9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6740" dirty="0"/>
          </a:p>
        </p:txBody>
      </p:sp>
      <p:sp>
        <p:nvSpPr>
          <p:cNvPr id="62" name="Triangle isocèle 61"/>
          <p:cNvSpPr/>
          <p:nvPr/>
        </p:nvSpPr>
        <p:spPr>
          <a:xfrm flipV="1">
            <a:off x="-243939" y="0"/>
            <a:ext cx="5761075" cy="1342217"/>
          </a:xfrm>
          <a:prstGeom prst="triangle">
            <a:avLst/>
          </a:prstGeom>
          <a:solidFill>
            <a:srgbClr val="076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6740"/>
          </a:p>
        </p:txBody>
      </p:sp>
      <p:sp>
        <p:nvSpPr>
          <p:cNvPr id="5" name="Rectangle à coins arrondis 4"/>
          <p:cNvSpPr/>
          <p:nvPr/>
        </p:nvSpPr>
        <p:spPr>
          <a:xfrm>
            <a:off x="1295400" y="1692360"/>
            <a:ext cx="6149580" cy="43782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6740"/>
          </a:p>
        </p:txBody>
      </p:sp>
      <p:sp>
        <p:nvSpPr>
          <p:cNvPr id="7" name="ZoneTexte 6"/>
          <p:cNvSpPr txBox="1"/>
          <p:nvPr/>
        </p:nvSpPr>
        <p:spPr>
          <a:xfrm>
            <a:off x="7943654" y="793001"/>
            <a:ext cx="176669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fr-FR" sz="13800" b="1" i="1" dirty="0">
                <a:solidFill>
                  <a:srgbClr val="076598"/>
                </a:solidFill>
                <a:latin typeface="Museo"/>
                <a:cs typeface="Arial" panose="020B0604020202020204" pitchFamily="34" charset="0"/>
              </a:rPr>
              <a:t>ClimAléas-Test Bovins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685391" y="2962945"/>
            <a:ext cx="224918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b="1" dirty="0">
                <a:solidFill>
                  <a:srgbClr val="076598"/>
                </a:solidFill>
                <a:latin typeface="Museo 300" panose="02000000000000000000" pitchFamily="50" charset="0"/>
              </a:rPr>
              <a:t>Tester en groupe sa sensibilité aux aléas climatiques</a:t>
            </a:r>
          </a:p>
        </p:txBody>
      </p:sp>
      <p:pic>
        <p:nvPicPr>
          <p:cNvPr id="10" name="Image 9" descr="Une image contenant Graphique, clipart, conception, créativité&#10;&#10;Description générée automatiquement">
            <a:extLst>
              <a:ext uri="{FF2B5EF4-FFF2-40B4-BE49-F238E27FC236}">
                <a16:creationId xmlns:a16="http://schemas.microsoft.com/office/drawing/2014/main" id="{86A65ED6-7B49-3869-1D82-CDC93771DC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275" y="1699371"/>
            <a:ext cx="2088836" cy="4212725"/>
          </a:xfrm>
          <a:prstGeom prst="rect">
            <a:avLst/>
          </a:prstGeom>
        </p:spPr>
      </p:pic>
      <p:pic>
        <p:nvPicPr>
          <p:cNvPr id="12" name="Image 11" descr="Une image contenant clipart, Graphique, logo, conception&#10;&#10;Description générée automatiquement">
            <a:extLst>
              <a:ext uri="{FF2B5EF4-FFF2-40B4-BE49-F238E27FC236}">
                <a16:creationId xmlns:a16="http://schemas.microsoft.com/office/drawing/2014/main" id="{A69111F8-AA9C-A122-0D35-622CDD8ED8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256" y="1667055"/>
            <a:ext cx="2493607" cy="4245042"/>
          </a:xfrm>
          <a:prstGeom prst="rect">
            <a:avLst/>
          </a:prstGeom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EF7FC4C3-FF79-A24F-00CE-DB9643F0E71A}"/>
              </a:ext>
            </a:extLst>
          </p:cNvPr>
          <p:cNvSpPr txBox="1"/>
          <p:nvPr/>
        </p:nvSpPr>
        <p:spPr>
          <a:xfrm>
            <a:off x="530250" y="6564402"/>
            <a:ext cx="22107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>
                <a:solidFill>
                  <a:srgbClr val="1D4A9B"/>
                </a:solidFill>
                <a:latin typeface="Bahnschrift SemiBold" panose="020B0502040204020203" pitchFamily="34" charset="0"/>
              </a:rPr>
              <a:t>Objectifs de l’outil d’animation : 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E6388CED-B385-696C-14C5-F44264F2BD8A}"/>
              </a:ext>
            </a:extLst>
          </p:cNvPr>
          <p:cNvSpPr txBox="1"/>
          <p:nvPr/>
        </p:nvSpPr>
        <p:spPr>
          <a:xfrm>
            <a:off x="782399" y="8241726"/>
            <a:ext cx="1065023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000" dirty="0"/>
              <a:t>&gt; Faire </a:t>
            </a:r>
            <a:r>
              <a:rPr lang="fr-FR" sz="6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l’état des lieux de la situation des exploitations face aux aléas climatiques</a:t>
            </a:r>
            <a:endParaRPr lang="fr-FR" sz="6000" dirty="0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D11F1B34-9CF8-16C0-F148-FC346AD391CE}"/>
              </a:ext>
            </a:extLst>
          </p:cNvPr>
          <p:cNvSpPr txBox="1"/>
          <p:nvPr/>
        </p:nvSpPr>
        <p:spPr>
          <a:xfrm>
            <a:off x="530250" y="11032198"/>
            <a:ext cx="120233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Comment ? 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584E5F7C-E3E5-6EA7-81A1-9C95D4A9DF8F}"/>
              </a:ext>
            </a:extLst>
          </p:cNvPr>
          <p:cNvSpPr txBox="1"/>
          <p:nvPr/>
        </p:nvSpPr>
        <p:spPr>
          <a:xfrm>
            <a:off x="932321" y="12545054"/>
            <a:ext cx="1678932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ü"/>
            </a:pPr>
            <a:r>
              <a:rPr lang="fr-FR" sz="5400" spc="-20" dirty="0"/>
              <a:t>Un </a:t>
            </a:r>
            <a:r>
              <a:rPr lang="fr-FR" sz="5400" b="1" spc="-2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questionnaire de 20 questions</a:t>
            </a:r>
            <a:r>
              <a:rPr lang="fr-FR" sz="5400" spc="-2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5400" spc="-20" dirty="0"/>
              <a:t>à choix multiples</a:t>
            </a:r>
          </a:p>
          <a:p>
            <a:pPr marL="857250" indent="-857250" algn="just">
              <a:buFont typeface="Wingdings" panose="05000000000000000000" pitchFamily="2" charset="2"/>
              <a:buChar char="ü"/>
            </a:pPr>
            <a:r>
              <a:rPr lang="fr-FR" sz="5400" spc="-20" dirty="0"/>
              <a:t>Un fichier Excel® de centralisation des réponses</a:t>
            </a:r>
          </a:p>
          <a:p>
            <a:pPr marL="857250" indent="-857250" algn="just">
              <a:buFont typeface="Wingdings" panose="05000000000000000000" pitchFamily="2" charset="2"/>
              <a:buChar char="ü"/>
            </a:pPr>
            <a:r>
              <a:rPr lang="fr-FR" sz="5400" spc="-20" dirty="0"/>
              <a:t>Une mise en page des résultats avec supports pédagogiques pour initier les échanges à partir de la situation et les pratiques de chacun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47B3CE6D-FF0A-F5D8-BE02-51A354ABA514}"/>
              </a:ext>
            </a:extLst>
          </p:cNvPr>
          <p:cNvSpPr txBox="1"/>
          <p:nvPr/>
        </p:nvSpPr>
        <p:spPr>
          <a:xfrm>
            <a:off x="782399" y="16744034"/>
            <a:ext cx="61495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Sur quoi ?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A53DC54B-B0DE-C3D7-796A-A247A636E878}"/>
              </a:ext>
            </a:extLst>
          </p:cNvPr>
          <p:cNvSpPr txBox="1"/>
          <p:nvPr/>
        </p:nvSpPr>
        <p:spPr>
          <a:xfrm>
            <a:off x="947657" y="18262567"/>
            <a:ext cx="1449381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5400" dirty="0"/>
              <a:t>Structuré</a:t>
            </a:r>
            <a:r>
              <a:rPr lang="fr-FR" sz="5400" b="1" dirty="0"/>
              <a:t> </a:t>
            </a:r>
            <a:r>
              <a:rPr lang="fr-FR" sz="5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 3 grandes thématiques</a:t>
            </a:r>
            <a:r>
              <a:rPr lang="fr-FR" sz="5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5400" dirty="0"/>
              <a:t>: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sz="5400" dirty="0"/>
              <a:t> Production de fourrages et pâturage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sz="5400" dirty="0"/>
              <a:t> Stress thermique du troupeau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sz="5400" dirty="0"/>
              <a:t> Sécurisation du système</a:t>
            </a:r>
          </a:p>
          <a:p>
            <a:pPr algn="just"/>
            <a:endParaRPr lang="fr-FR" sz="5400" dirty="0"/>
          </a:p>
          <a:p>
            <a:pPr algn="just"/>
            <a:r>
              <a:rPr lang="fr-FR" sz="5400" dirty="0">
                <a:sym typeface="Wingdings" panose="05000000000000000000" pitchFamily="2" charset="2"/>
              </a:rPr>
              <a:t>  En élevage </a:t>
            </a:r>
            <a:r>
              <a:rPr lang="fr-FR" sz="5400" b="1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bovin lait </a:t>
            </a:r>
            <a:r>
              <a:rPr lang="fr-FR" sz="5400" dirty="0">
                <a:sym typeface="Wingdings" panose="05000000000000000000" pitchFamily="2" charset="2"/>
              </a:rPr>
              <a:t>et </a:t>
            </a:r>
            <a:r>
              <a:rPr lang="fr-FR" sz="5400" b="1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viande</a:t>
            </a:r>
            <a:endParaRPr lang="fr-FR" sz="5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0A9C69AB-9A4C-F93B-7641-400C985AA328}"/>
              </a:ext>
            </a:extLst>
          </p:cNvPr>
          <p:cNvCxnSpPr>
            <a:cxnSpLocks/>
          </p:cNvCxnSpPr>
          <p:nvPr/>
        </p:nvCxnSpPr>
        <p:spPr>
          <a:xfrm flipV="1">
            <a:off x="12823671" y="17917372"/>
            <a:ext cx="1538541" cy="1089085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0" name="ZoneTexte 59">
            <a:extLst>
              <a:ext uri="{FF2B5EF4-FFF2-40B4-BE49-F238E27FC236}">
                <a16:creationId xmlns:a16="http://schemas.microsoft.com/office/drawing/2014/main" id="{3ABFD47E-02B8-1B7B-0A8A-E65C7C5D5D50}"/>
              </a:ext>
            </a:extLst>
          </p:cNvPr>
          <p:cNvSpPr txBox="1"/>
          <p:nvPr/>
        </p:nvSpPr>
        <p:spPr>
          <a:xfrm>
            <a:off x="15385893" y="17429204"/>
            <a:ext cx="26648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/>
              <a:t>Exemple de question :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EB7051F0-58FE-9F9B-B4B6-8B9F67ACA178}"/>
              </a:ext>
            </a:extLst>
          </p:cNvPr>
          <p:cNvSpPr txBox="1"/>
          <p:nvPr/>
        </p:nvSpPr>
        <p:spPr>
          <a:xfrm>
            <a:off x="14079607" y="18548022"/>
            <a:ext cx="15325919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4000" b="1" dirty="0"/>
              <a:t> Au début du printemps, est-ce que la portance de vos sols est suffisante pour sortir les animaux le plus tôt possible ? 	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fr-FR" sz="4000" dirty="0"/>
              <a:t> Oui elle est suffisante, et j'essaie d'aller déprimer le plus tôt possible 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fr-FR" sz="4000" dirty="0"/>
              <a:t> Oui elle est suffisante, mais je ne mets pas mes vaches à l'herbe tôt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fr-FR" sz="4000" dirty="0"/>
              <a:t> Non elle n'est pas suffisante, mais je m'adapte (ex: je sors les génisses, j'ajuste le chargement instantané, j'ai de bons chemins,...)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fr-FR" sz="4000" dirty="0"/>
              <a:t> Non elle n'est pas suffisante, et je ne peux pas m'adapter 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fr-FR" sz="4000" dirty="0"/>
              <a:t> Je ne fais pas de pâturage ou vraiment très peu 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8303FF17-8536-898C-B898-29429982BB03}"/>
              </a:ext>
            </a:extLst>
          </p:cNvPr>
          <p:cNvSpPr txBox="1"/>
          <p:nvPr/>
        </p:nvSpPr>
        <p:spPr>
          <a:xfrm>
            <a:off x="782399" y="24055157"/>
            <a:ext cx="90642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Les étapes:</a:t>
            </a:r>
          </a:p>
        </p:txBody>
      </p:sp>
      <p:pic>
        <p:nvPicPr>
          <p:cNvPr id="65" name="Graphique 64" descr="Badge 1 avec un remplissage uni">
            <a:extLst>
              <a:ext uri="{FF2B5EF4-FFF2-40B4-BE49-F238E27FC236}">
                <a16:creationId xmlns:a16="http://schemas.microsoft.com/office/drawing/2014/main" id="{61E4D891-D3F9-0B38-E12E-0A1E39ED49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93521" y="25726248"/>
            <a:ext cx="2562937" cy="2562937"/>
          </a:xfrm>
          <a:prstGeom prst="rect">
            <a:avLst/>
          </a:prstGeom>
        </p:spPr>
      </p:pic>
      <p:pic>
        <p:nvPicPr>
          <p:cNvPr id="66" name="Graphique 65" descr="Badge avec un remplissage uni">
            <a:extLst>
              <a:ext uri="{FF2B5EF4-FFF2-40B4-BE49-F238E27FC236}">
                <a16:creationId xmlns:a16="http://schemas.microsoft.com/office/drawing/2014/main" id="{2AC13B3B-C9E0-7223-38D0-BA4B0951D2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81746" y="28416105"/>
            <a:ext cx="2562937" cy="2562937"/>
          </a:xfrm>
          <a:prstGeom prst="rect">
            <a:avLst/>
          </a:prstGeom>
        </p:spPr>
      </p:pic>
      <p:pic>
        <p:nvPicPr>
          <p:cNvPr id="67" name="Graphique 66" descr="Badge 3 avec un remplissage uni">
            <a:extLst>
              <a:ext uri="{FF2B5EF4-FFF2-40B4-BE49-F238E27FC236}">
                <a16:creationId xmlns:a16="http://schemas.microsoft.com/office/drawing/2014/main" id="{6595FAF0-67C6-DFA4-BABE-84CEAFB2B8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761608" y="25588725"/>
            <a:ext cx="2562938" cy="2562938"/>
          </a:xfrm>
          <a:prstGeom prst="rect">
            <a:avLst/>
          </a:prstGeom>
        </p:spPr>
      </p:pic>
      <p:pic>
        <p:nvPicPr>
          <p:cNvPr id="68" name="Graphique 67" descr="Badge 4 avec un remplissage uni">
            <a:extLst>
              <a:ext uri="{FF2B5EF4-FFF2-40B4-BE49-F238E27FC236}">
                <a16:creationId xmlns:a16="http://schemas.microsoft.com/office/drawing/2014/main" id="{1DDE6D7B-C9F1-7159-C370-B475B58F88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1742566" y="25336975"/>
            <a:ext cx="2588571" cy="2588571"/>
          </a:xfrm>
          <a:prstGeom prst="rect">
            <a:avLst/>
          </a:prstGeom>
        </p:spPr>
      </p:pic>
      <p:pic>
        <p:nvPicPr>
          <p:cNvPr id="74" name="Image 73">
            <a:extLst>
              <a:ext uri="{FF2B5EF4-FFF2-40B4-BE49-F238E27FC236}">
                <a16:creationId xmlns:a16="http://schemas.microsoft.com/office/drawing/2014/main" id="{32EB7BCA-C52E-AD88-FBF5-FF3F0C1E48D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677400">
            <a:off x="1466266" y="29968863"/>
            <a:ext cx="3304461" cy="39520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A4FF2E05-EF9C-AAED-1CA3-A6E78D1EF6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677400">
            <a:off x="921978" y="29840544"/>
            <a:ext cx="3588220" cy="42914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6" name="Graphique 75" descr="Flèche : pivoter à gauche avec un remplissage uni">
            <a:extLst>
              <a:ext uri="{FF2B5EF4-FFF2-40B4-BE49-F238E27FC236}">
                <a16:creationId xmlns:a16="http://schemas.microsoft.com/office/drawing/2014/main" id="{80DEF712-0827-9412-F783-216D5F8FA16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806061" flipH="1" flipV="1">
            <a:off x="4836279" y="32330571"/>
            <a:ext cx="2048261" cy="2048261"/>
          </a:xfrm>
          <a:prstGeom prst="rect">
            <a:avLst/>
          </a:prstGeom>
        </p:spPr>
      </p:pic>
      <p:pic>
        <p:nvPicPr>
          <p:cNvPr id="77" name="Graphique 76" descr="Flèche : pivoter à droite avec un remplissage uni">
            <a:extLst>
              <a:ext uri="{FF2B5EF4-FFF2-40B4-BE49-F238E27FC236}">
                <a16:creationId xmlns:a16="http://schemas.microsoft.com/office/drawing/2014/main" id="{BFE98638-E032-01D2-EE74-E0BA0BC641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237001" flipH="1" flipV="1">
            <a:off x="9690595" y="27140801"/>
            <a:ext cx="1668049" cy="1668049"/>
          </a:xfrm>
          <a:prstGeom prst="rect">
            <a:avLst/>
          </a:prstGeom>
        </p:spPr>
      </p:pic>
      <p:pic>
        <p:nvPicPr>
          <p:cNvPr id="79" name="Graphique 78" descr="Flèche : droite avec un remplissage uni">
            <a:extLst>
              <a:ext uri="{FF2B5EF4-FFF2-40B4-BE49-F238E27FC236}">
                <a16:creationId xmlns:a16="http://schemas.microsoft.com/office/drawing/2014/main" id="{8DF90923-07E0-7333-921F-F97D1BCA69D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21372088" flipH="1" flipV="1">
            <a:off x="21021966" y="29516202"/>
            <a:ext cx="2350602" cy="2350602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63162B48-BB84-908A-B4E1-A2D39D06826E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405" b="2931"/>
          <a:stretch/>
        </p:blipFill>
        <p:spPr>
          <a:xfrm>
            <a:off x="24016621" y="27947129"/>
            <a:ext cx="5254624" cy="7021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1" name="Graphique 80" descr="Ordinateur portable contour">
            <a:extLst>
              <a:ext uri="{FF2B5EF4-FFF2-40B4-BE49-F238E27FC236}">
                <a16:creationId xmlns:a16="http://schemas.microsoft.com/office/drawing/2014/main" id="{9420CB36-22F3-2DC2-2F08-C30229D0EC0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875373" y="30350709"/>
            <a:ext cx="2786358" cy="2786358"/>
          </a:xfrm>
          <a:prstGeom prst="rect">
            <a:avLst/>
          </a:prstGeom>
        </p:spPr>
      </p:pic>
      <p:pic>
        <p:nvPicPr>
          <p:cNvPr id="82" name="Graphique 81" descr="Café contour">
            <a:extLst>
              <a:ext uri="{FF2B5EF4-FFF2-40B4-BE49-F238E27FC236}">
                <a16:creationId xmlns:a16="http://schemas.microsoft.com/office/drawing/2014/main" id="{5124CDE3-589C-B5F1-E6D9-8C03C7E1CE0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609441" y="31328396"/>
            <a:ext cx="1315761" cy="1315761"/>
          </a:xfrm>
          <a:prstGeom prst="rect">
            <a:avLst/>
          </a:prstGeom>
        </p:spPr>
      </p:pic>
      <p:sp>
        <p:nvSpPr>
          <p:cNvPr id="83" name="ZoneTexte 82">
            <a:extLst>
              <a:ext uri="{FF2B5EF4-FFF2-40B4-BE49-F238E27FC236}">
                <a16:creationId xmlns:a16="http://schemas.microsoft.com/office/drawing/2014/main" id="{CC2C32C1-6749-08D3-2144-D53D02872806}"/>
              </a:ext>
            </a:extLst>
          </p:cNvPr>
          <p:cNvSpPr txBox="1"/>
          <p:nvPr/>
        </p:nvSpPr>
        <p:spPr>
          <a:xfrm>
            <a:off x="2602523" y="26433941"/>
            <a:ext cx="48067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002060"/>
                </a:solidFill>
              </a:rPr>
              <a:t>Saisie du questionnaire par les éleveurs</a:t>
            </a:r>
          </a:p>
        </p:txBody>
      </p:sp>
      <p:pic>
        <p:nvPicPr>
          <p:cNvPr id="84" name="Image 83">
            <a:extLst>
              <a:ext uri="{FF2B5EF4-FFF2-40B4-BE49-F238E27FC236}">
                <a16:creationId xmlns:a16="http://schemas.microsoft.com/office/drawing/2014/main" id="{F862E22B-85A7-F832-42FE-1759672E7F3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4869285" y="27636948"/>
            <a:ext cx="5532662" cy="5385775"/>
          </a:xfrm>
          <a:prstGeom prst="rect">
            <a:avLst/>
          </a:prstGeom>
        </p:spPr>
      </p:pic>
      <p:pic>
        <p:nvPicPr>
          <p:cNvPr id="85" name="Image 84">
            <a:extLst>
              <a:ext uri="{FF2B5EF4-FFF2-40B4-BE49-F238E27FC236}">
                <a16:creationId xmlns:a16="http://schemas.microsoft.com/office/drawing/2014/main" id="{3F78726C-BF3E-3B45-F0EE-158F845A667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5605693" y="33022723"/>
            <a:ext cx="5060715" cy="2075321"/>
          </a:xfrm>
          <a:prstGeom prst="rect">
            <a:avLst/>
          </a:prstGeom>
        </p:spPr>
      </p:pic>
      <p:sp>
        <p:nvSpPr>
          <p:cNvPr id="86" name="ZoneTexte 85">
            <a:extLst>
              <a:ext uri="{FF2B5EF4-FFF2-40B4-BE49-F238E27FC236}">
                <a16:creationId xmlns:a16="http://schemas.microsoft.com/office/drawing/2014/main" id="{E1629E5D-1FBD-25E5-D89E-1A17634AED55}"/>
              </a:ext>
            </a:extLst>
          </p:cNvPr>
          <p:cNvSpPr txBox="1"/>
          <p:nvPr/>
        </p:nvSpPr>
        <p:spPr>
          <a:xfrm>
            <a:off x="7968348" y="29281564"/>
            <a:ext cx="4806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002060"/>
                </a:solidFill>
              </a:rPr>
              <a:t>Report dans le fichier Excel® 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DFBD4D20-F1AD-80C4-04B6-BF7A08AA89AF}"/>
              </a:ext>
            </a:extLst>
          </p:cNvPr>
          <p:cNvSpPr txBox="1"/>
          <p:nvPr/>
        </p:nvSpPr>
        <p:spPr>
          <a:xfrm>
            <a:off x="14362212" y="25687988"/>
            <a:ext cx="66516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002060"/>
                </a:solidFill>
              </a:rPr>
              <a:t>Partage des résultats en groupe et échanges</a:t>
            </a:r>
          </a:p>
        </p:txBody>
      </p:sp>
      <p:sp>
        <p:nvSpPr>
          <p:cNvPr id="88" name="ZoneTexte 87">
            <a:extLst>
              <a:ext uri="{FF2B5EF4-FFF2-40B4-BE49-F238E27FC236}">
                <a16:creationId xmlns:a16="http://schemas.microsoft.com/office/drawing/2014/main" id="{2B7F7242-8D9C-2824-BE4C-0099B8D41E98}"/>
              </a:ext>
            </a:extLst>
          </p:cNvPr>
          <p:cNvSpPr txBox="1"/>
          <p:nvPr/>
        </p:nvSpPr>
        <p:spPr>
          <a:xfrm>
            <a:off x="24149849" y="25544499"/>
            <a:ext cx="66516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002060"/>
                </a:solidFill>
              </a:rPr>
              <a:t>Extraction des réponses individuelles pour aller plus loin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F09F7C-A391-02E1-43D0-B0EB4E9D09B8}"/>
              </a:ext>
            </a:extLst>
          </p:cNvPr>
          <p:cNvSpPr txBox="1"/>
          <p:nvPr/>
        </p:nvSpPr>
        <p:spPr>
          <a:xfrm>
            <a:off x="22062833" y="8084475"/>
            <a:ext cx="698235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 Repérer</a:t>
            </a:r>
            <a:r>
              <a:rPr lang="fr-FR" sz="6000" dirty="0"/>
              <a:t> les pratiques innovantes et les pistes de travail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18BC0D8-E38A-4381-A8BE-1E00F0769C24}"/>
              </a:ext>
            </a:extLst>
          </p:cNvPr>
          <p:cNvSpPr txBox="1"/>
          <p:nvPr/>
        </p:nvSpPr>
        <p:spPr>
          <a:xfrm>
            <a:off x="12823671" y="8821066"/>
            <a:ext cx="812301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6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 Structurer les échanges</a:t>
            </a:r>
            <a:endParaRPr lang="fr-FR" sz="60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C7F1DB8-106E-FE8B-5A5A-6E3CD29B4FFB}"/>
              </a:ext>
            </a:extLst>
          </p:cNvPr>
          <p:cNvSpPr txBox="1"/>
          <p:nvPr/>
        </p:nvSpPr>
        <p:spPr>
          <a:xfrm>
            <a:off x="19312787" y="12394069"/>
            <a:ext cx="69823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800" b="1" dirty="0">
                <a:solidFill>
                  <a:srgbClr val="1D4A9B"/>
                </a:solidFill>
              </a:rPr>
              <a:t>Durée : environ 1 heure </a:t>
            </a:r>
          </a:p>
        </p:txBody>
      </p:sp>
      <p:pic>
        <p:nvPicPr>
          <p:cNvPr id="13" name="Image 12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054CAA36-9DC1-A84F-09D9-4BAAF4F5A2AC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6431" y="14010882"/>
            <a:ext cx="1289825" cy="1446272"/>
          </a:xfrm>
          <a:prstGeom prst="rect">
            <a:avLst/>
          </a:prstGeom>
        </p:spPr>
      </p:pic>
      <p:pic>
        <p:nvPicPr>
          <p:cNvPr id="15" name="Image 14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5718B2B5-6808-33C3-625C-AF3E5542FA9D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9711" y="12346525"/>
            <a:ext cx="1289825" cy="128982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D4FE782F-EA51-D697-BDED-9D99E376FAB6}"/>
              </a:ext>
            </a:extLst>
          </p:cNvPr>
          <p:cNvSpPr txBox="1"/>
          <p:nvPr/>
        </p:nvSpPr>
        <p:spPr>
          <a:xfrm>
            <a:off x="17860134" y="14093663"/>
            <a:ext cx="732273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800" b="1" dirty="0">
                <a:solidFill>
                  <a:srgbClr val="1D4A9B"/>
                </a:solidFill>
              </a:rPr>
              <a:t>Téléchargeable</a:t>
            </a:r>
          </a:p>
          <a:p>
            <a:pPr algn="ctr"/>
            <a:r>
              <a:rPr lang="fr-FR" sz="4800" b="1" dirty="0">
                <a:solidFill>
                  <a:srgbClr val="1D4A9B"/>
                </a:solidFill>
              </a:rPr>
              <a:t> en ligne</a:t>
            </a:r>
            <a:endParaRPr lang="fr-FR" sz="4800" b="1" dirty="0">
              <a:solidFill>
                <a:srgbClr val="1D4A9B"/>
              </a:solidFill>
              <a:highlight>
                <a:srgbClr val="FFFF00"/>
              </a:highlight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3C859970-A4B1-17DD-6EDC-EC456981DDD5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834" y="39112728"/>
            <a:ext cx="4125912" cy="291699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01D73D9A-21E8-1617-E8D3-85C31380CD86}"/>
              </a:ext>
            </a:extLst>
          </p:cNvPr>
          <p:cNvSpPr/>
          <p:nvPr/>
        </p:nvSpPr>
        <p:spPr>
          <a:xfrm>
            <a:off x="926691" y="36230128"/>
            <a:ext cx="28535842" cy="2588571"/>
          </a:xfrm>
          <a:prstGeom prst="rect">
            <a:avLst/>
          </a:prstGeom>
          <a:solidFill>
            <a:srgbClr val="ECE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674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A0EF01-88CE-CFAE-7B05-EC7F313EB5D3}"/>
              </a:ext>
            </a:extLst>
          </p:cNvPr>
          <p:cNvSpPr/>
          <p:nvPr/>
        </p:nvSpPr>
        <p:spPr>
          <a:xfrm>
            <a:off x="1549404" y="36472939"/>
            <a:ext cx="275855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cap="all" dirty="0">
                <a:latin typeface="HelveticaLTStd-BoldCond" panose="020B0706030502030204" pitchFamily="34" charset="0"/>
              </a:rPr>
              <a:t>auteurs</a:t>
            </a:r>
            <a:r>
              <a:rPr lang="fr-FR" sz="4400" b="1" dirty="0">
                <a:latin typeface="HelveticaLTStd-BoldCond" panose="020B0706030502030204" pitchFamily="34" charset="0"/>
              </a:rPr>
              <a:t> : </a:t>
            </a:r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Godoc, B.¹, Madrid, A.¹, Sarazin, C.², Huchon J.C.², Linclau O.³, Allou S.⁴, Joffet I.⁴, Leborgne, G.</a:t>
            </a:r>
            <a:r>
              <a:rPr lang="fr-FR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⁵</a:t>
            </a:r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Lucas, C.⁶, Macé, D.⁷, </a:t>
            </a:r>
            <a:r>
              <a:rPr lang="fr-FR" sz="4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Lemarié</a:t>
            </a:r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P.⁸, Launay F</a:t>
            </a:r>
            <a:r>
              <a:rPr lang="fr-FR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¹ </a:t>
            </a:r>
          </a:p>
          <a:p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¹</a:t>
            </a:r>
            <a:r>
              <a:rPr lang="fr-FR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 de l’Elevage </a:t>
            </a:r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²CRA PDL </a:t>
            </a:r>
            <a:r>
              <a:rPr lang="fr-FR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³GAB 44 ⁴CEDAPA </a:t>
            </a:r>
            <a:r>
              <a:rPr lang="fr-FR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⁵ADAGE </a:t>
            </a:r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⁶CRAB  ⁷FR-</a:t>
            </a:r>
            <a:r>
              <a:rPr lang="fr-FR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CIVAM Bzh  </a:t>
            </a:r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⁸</a:t>
            </a:r>
            <a:r>
              <a:rPr lang="fr-FR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CAB PDL</a:t>
            </a:r>
            <a:endParaRPr lang="fr-FR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2AF016C1-E35B-AE71-0770-FC53D0F5F3F8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0859" y="39880303"/>
            <a:ext cx="9910583" cy="2149419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3B25E546-1460-CDF0-2344-1EE8329DD12D}"/>
              </a:ext>
            </a:extLst>
          </p:cNvPr>
          <p:cNvPicPr>
            <a:picLocks noChangeAspect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0" t="7805" r="5347" b="14742"/>
          <a:stretch/>
        </p:blipFill>
        <p:spPr>
          <a:xfrm>
            <a:off x="13473214" y="39249437"/>
            <a:ext cx="3737953" cy="278028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92232803-F447-BC85-2C1A-B66F6CCCE400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6252" y="39112728"/>
            <a:ext cx="2197794" cy="2583664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305B4AB8-8D2D-9973-15E3-B8895E6A79A8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" t="8658" r="8790" b="4554"/>
          <a:stretch/>
        </p:blipFill>
        <p:spPr>
          <a:xfrm>
            <a:off x="8134259" y="39573586"/>
            <a:ext cx="1994169" cy="2074633"/>
          </a:xfrm>
          <a:prstGeom prst="rect">
            <a:avLst/>
          </a:prstGeom>
        </p:spPr>
      </p:pic>
      <p:pic>
        <p:nvPicPr>
          <p:cNvPr id="31" name="Image 30" descr="Une image contenant Police, logo, Graphique, texte&#10;&#10;Description générée automatiquement">
            <a:extLst>
              <a:ext uri="{FF2B5EF4-FFF2-40B4-BE49-F238E27FC236}">
                <a16:creationId xmlns:a16="http://schemas.microsoft.com/office/drawing/2014/main" id="{AA58E945-0DCE-3577-EFC9-C676E16E1ECB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432" y="39605900"/>
            <a:ext cx="1994169" cy="204281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490A0E5-54BA-630F-4043-EA899D0BC28D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4895788" y="13636249"/>
            <a:ext cx="4423825" cy="428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3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15D9A19DB15F40BD3D65688460B237" ma:contentTypeVersion="15" ma:contentTypeDescription="Crée un document." ma:contentTypeScope="" ma:versionID="b591f54b66b613ec81e37ea03f7bcf6e">
  <xsd:schema xmlns:xsd="http://www.w3.org/2001/XMLSchema" xmlns:xs="http://www.w3.org/2001/XMLSchema" xmlns:p="http://schemas.microsoft.com/office/2006/metadata/properties" xmlns:ns2="ad9dcb66-387e-4274-811e-560509b7f5df" xmlns:ns3="82b80f26-3b5e-46bb-9b55-ec17c4f3a457" targetNamespace="http://schemas.microsoft.com/office/2006/metadata/properties" ma:root="true" ma:fieldsID="e7665a37e315be534ad176d679f176b4" ns2:_="" ns3:_="">
    <xsd:import namespace="ad9dcb66-387e-4274-811e-560509b7f5df"/>
    <xsd:import namespace="82b80f26-3b5e-46bb-9b55-ec17c4f3a4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9dcb66-387e-4274-811e-560509b7f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alises d’images" ma:readOnly="false" ma:fieldId="{5cf76f15-5ced-4ddc-b409-7134ff3c332f}" ma:taxonomyMulti="true" ma:sspId="95a872de-46bb-4980-9753-d3e7d8786f5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b80f26-3b5e-46bb-9b55-ec17c4f3a45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6272cbbc-797d-47f8-aaa7-29e9b8ca1d57}" ma:internalName="TaxCatchAll" ma:showField="CatchAllData" ma:web="82b80f26-3b5e-46bb-9b55-ec17c4f3a4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2b80f26-3b5e-46bb-9b55-ec17c4f3a457" xsi:nil="true"/>
    <lcf76f155ced4ddcb4097134ff3c332f xmlns="ad9dcb66-387e-4274-811e-560509b7f5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E7B25EC-359C-4261-9E08-49061F0B49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D1F2B6-4EC8-494D-B9F4-91478C0553B3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B62623B-8B69-4893-8BD1-89BEE9D18374}"/>
</file>

<file path=customXml/itemProps4.xml><?xml version="1.0" encoding="utf-8"?>
<ds:datastoreItem xmlns:ds="http://schemas.openxmlformats.org/officeDocument/2006/customXml" ds:itemID="{B9AA78AF-5CBF-4191-B7B9-43F39D1D4BCF}">
  <ds:schemaRefs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13432ea0-e24e-47fd-b96e-7d65cbd891c2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425</TotalTime>
  <Words>354</Words>
  <Application>Microsoft Office PowerPoint</Application>
  <PresentationFormat>Personnalisé</PresentationFormat>
  <Paragraphs>34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10" baseType="lpstr">
      <vt:lpstr>Arial</vt:lpstr>
      <vt:lpstr>Bahnschrift SemiBold</vt:lpstr>
      <vt:lpstr>Calibri</vt:lpstr>
      <vt:lpstr>Calibri Light</vt:lpstr>
      <vt:lpstr>HelveticaLTStd-BoldCond</vt:lpstr>
      <vt:lpstr>Museo</vt:lpstr>
      <vt:lpstr>Museo 300</vt:lpstr>
      <vt:lpstr>Wingdings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Guigue Isabelle</dc:creator>
  <cp:lastModifiedBy>Godoc Brendan</cp:lastModifiedBy>
  <cp:revision>39</cp:revision>
  <cp:lastPrinted>2020-10-19T09:44:05Z</cp:lastPrinted>
  <dcterms:created xsi:type="dcterms:W3CDTF">2020-10-15T11:20:09Z</dcterms:created>
  <dcterms:modified xsi:type="dcterms:W3CDTF">2024-03-01T07:48:11Z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0x010100A80F2CF015F15C448673ABDFFFAC655C</vt:lpwstr>
  </property>
  <property fmtid="{D5CDD505-2E9C-101B-9397-08002B2CF9AE}" pid="3" name="_dlc_DocIdItemGuid">
    <vt:lpwstr>8732ead8-93f3-44b0-bd1f-06e13d6c76f2</vt:lpwstr>
  </property>
  <property fmtid="{D5CDD505-2E9C-101B-9397-08002B2CF9AE}" pid="4" name="MediaServiceImageTags">
    <vt:lpwstr/>
  </property>
</Properties>
</file>