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5"/>
  </p:sldMasterIdLst>
  <p:sldIdLst>
    <p:sldId id="265" r:id="rId6"/>
  </p:sldIdLst>
  <p:sldSz cx="30275213" cy="42803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9738"/>
    <a:srgbClr val="F9CB00"/>
    <a:srgbClr val="076696"/>
    <a:srgbClr val="791F08"/>
    <a:srgbClr val="CC7500"/>
    <a:srgbClr val="EDC69B"/>
    <a:srgbClr val="807143"/>
    <a:srgbClr val="CDC2AD"/>
    <a:srgbClr val="BCD3AC"/>
    <a:srgbClr val="CB99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" d="100"/>
          <a:sy n="10" d="100"/>
        </p:scale>
        <p:origin x="20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96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5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4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680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8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14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54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74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96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52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37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80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00000000-0008-0000-0100-000011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359" y="9889685"/>
            <a:ext cx="11491083" cy="81103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30275213" cy="6484674"/>
          </a:xfrm>
          <a:prstGeom prst="rect">
            <a:avLst/>
          </a:prstGeom>
          <a:solidFill>
            <a:srgbClr val="F9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62" name="Triangle isocèle 61"/>
          <p:cNvSpPr/>
          <p:nvPr/>
        </p:nvSpPr>
        <p:spPr>
          <a:xfrm flipV="1">
            <a:off x="-243939" y="0"/>
            <a:ext cx="5761075" cy="1342217"/>
          </a:xfrm>
          <a:prstGeom prst="triangle">
            <a:avLst/>
          </a:prstGeom>
          <a:solidFill>
            <a:srgbClr val="076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5" name="Rectangle à coins arrondis 4"/>
          <p:cNvSpPr/>
          <p:nvPr/>
        </p:nvSpPr>
        <p:spPr>
          <a:xfrm>
            <a:off x="898706" y="1462895"/>
            <a:ext cx="6149580" cy="43782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7" name="ZoneTexte 6"/>
          <p:cNvSpPr txBox="1"/>
          <p:nvPr/>
        </p:nvSpPr>
        <p:spPr>
          <a:xfrm>
            <a:off x="7444980" y="197363"/>
            <a:ext cx="176669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fr-FR" sz="11500" b="1" i="1" dirty="0">
                <a:solidFill>
                  <a:srgbClr val="076598"/>
                </a:solidFill>
                <a:latin typeface="Museo"/>
                <a:cs typeface="Arial" panose="020B0604020202020204" pitchFamily="34" charset="0"/>
              </a:rPr>
              <a:t>ClimAléas-Diag Bovins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565185" y="1982021"/>
            <a:ext cx="224531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C7500"/>
                </a:solidFill>
                <a:latin typeface="Museo 300" panose="02000000000000000000" pitchFamily="50" charset="0"/>
              </a:rPr>
              <a:t>Un outil de conseil pour diagnostiquer la vulnérabilité d’un atelier bovin aux aléas climatiques dans le Grand Ouest  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34" y="39112728"/>
            <a:ext cx="4125912" cy="2916994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926691" y="36230128"/>
            <a:ext cx="28535842" cy="2588571"/>
          </a:xfrm>
          <a:prstGeom prst="rect">
            <a:avLst/>
          </a:prstGeom>
          <a:solidFill>
            <a:srgbClr val="EC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44" name="Rectangle 43"/>
          <p:cNvSpPr/>
          <p:nvPr/>
        </p:nvSpPr>
        <p:spPr>
          <a:xfrm>
            <a:off x="1549404" y="36472939"/>
            <a:ext cx="275855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cap="all" dirty="0">
                <a:latin typeface="HelveticaLTStd-BoldCond" panose="020B0706030502030204" pitchFamily="34" charset="0"/>
              </a:rPr>
              <a:t>auteurs</a:t>
            </a:r>
            <a:r>
              <a:rPr lang="fr-FR" sz="4400" b="1" dirty="0">
                <a:latin typeface="HelveticaLTStd-BoldCond" panose="020B0706030502030204" pitchFamily="34" charset="0"/>
              </a:rPr>
              <a:t> :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Godoc, B.¹, Madrid, A.¹, </a:t>
            </a:r>
            <a:r>
              <a:rPr lang="fr-FR" sz="4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Possémé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B.², </a:t>
            </a:r>
            <a:r>
              <a:rPr lang="fr-FR" sz="4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Sergy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A.², Huchon J.C.³, Dufour G.³, Linclau O.⁴, Macé D.⁵, Sarrazin, C.³, Sarzeaud P.¹, Bertrand, E.¹, Launay F.¹</a:t>
            </a:r>
          </a:p>
          <a:p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¹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de l’Elevage 	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²CRA 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Bzh	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³ CRA PdL	 	⁴GAB 44 		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⁵FR-CIVAM Bzh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endParaRPr lang="fr-F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 descr="Une image contenant Graphique, clipart, conception, créativité&#10;&#10;Description générée automatiquement">
            <a:extLst>
              <a:ext uri="{FF2B5EF4-FFF2-40B4-BE49-F238E27FC236}">
                <a16:creationId xmlns:a16="http://schemas.microsoft.com/office/drawing/2014/main" id="{86A65ED6-7B49-3869-1D82-CDC93771D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124" y="1474797"/>
            <a:ext cx="2088836" cy="4212725"/>
          </a:xfrm>
          <a:prstGeom prst="rect">
            <a:avLst/>
          </a:prstGeom>
        </p:spPr>
      </p:pic>
      <p:pic>
        <p:nvPicPr>
          <p:cNvPr id="12" name="Image 11" descr="Une image contenant clipart, Graphique, logo, conception&#10;&#10;Description générée automatiquement">
            <a:extLst>
              <a:ext uri="{FF2B5EF4-FFF2-40B4-BE49-F238E27FC236}">
                <a16:creationId xmlns:a16="http://schemas.microsoft.com/office/drawing/2014/main" id="{A69111F8-AA9C-A122-0D35-622CDD8ED8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104" y="1546565"/>
            <a:ext cx="2493607" cy="4245042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EF7FC4C3-FF79-A24F-00CE-DB9643F0E71A}"/>
              </a:ext>
            </a:extLst>
          </p:cNvPr>
          <p:cNvSpPr txBox="1"/>
          <p:nvPr/>
        </p:nvSpPr>
        <p:spPr>
          <a:xfrm>
            <a:off x="708725" y="6293054"/>
            <a:ext cx="2210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Objectifs de l’outil: </a:t>
            </a:r>
          </a:p>
        </p:txBody>
      </p:sp>
      <p:pic>
        <p:nvPicPr>
          <p:cNvPr id="69" name="Image 68">
            <a:extLst>
              <a:ext uri="{FF2B5EF4-FFF2-40B4-BE49-F238E27FC236}">
                <a16:creationId xmlns:a16="http://schemas.microsoft.com/office/drawing/2014/main" id="{396AA24D-8D85-4541-15B3-244D51743A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643" y="39573587"/>
            <a:ext cx="11324800" cy="2456136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831936C8-5347-B6C8-B241-28D9A6EA05A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" t="7805" r="5347" b="14742"/>
          <a:stretch/>
        </p:blipFill>
        <p:spPr>
          <a:xfrm>
            <a:off x="13473214" y="39249437"/>
            <a:ext cx="3737953" cy="2780286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0638AB7C-DFC5-5438-3640-4612CA3551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252" y="39112728"/>
            <a:ext cx="2197794" cy="258366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C26D9D1-745E-ADD1-6387-55C8D790E1B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8658" r="8790" b="4554"/>
          <a:stretch/>
        </p:blipFill>
        <p:spPr>
          <a:xfrm>
            <a:off x="8134259" y="39573586"/>
            <a:ext cx="1994169" cy="2074633"/>
          </a:xfrm>
          <a:prstGeom prst="rect">
            <a:avLst/>
          </a:prstGeom>
        </p:spPr>
      </p:pic>
      <p:pic>
        <p:nvPicPr>
          <p:cNvPr id="73" name="Image 72" descr="Une image contenant Police, logo, Graphique, texte&#10;&#10;Description générée automatiquement">
            <a:extLst>
              <a:ext uri="{FF2B5EF4-FFF2-40B4-BE49-F238E27FC236}">
                <a16:creationId xmlns:a16="http://schemas.microsoft.com/office/drawing/2014/main" id="{4364BB9D-E5EC-F524-3815-A5CD92304E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432" y="39605900"/>
            <a:ext cx="1994169" cy="2042810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C9E6BDA-3603-52EC-0477-7C362D2128BD}"/>
              </a:ext>
            </a:extLst>
          </p:cNvPr>
          <p:cNvSpPr txBox="1">
            <a:spLocks/>
          </p:cNvSpPr>
          <p:nvPr/>
        </p:nvSpPr>
        <p:spPr>
          <a:xfrm>
            <a:off x="1825668" y="8054368"/>
            <a:ext cx="9316848" cy="1534904"/>
          </a:xfrm>
          <a:prstGeom prst="rect">
            <a:avLst/>
          </a:prstGeom>
        </p:spPr>
        <p:txBody>
          <a:bodyPr>
            <a:noAutofit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4800" dirty="0"/>
              <a:t>Un </a:t>
            </a:r>
            <a:r>
              <a:rPr lang="fr-FR" sz="4800" b="1" dirty="0"/>
              <a:t>bilan fourrager dynamique </a:t>
            </a:r>
            <a:r>
              <a:rPr lang="fr-FR" sz="4800" dirty="0"/>
              <a:t>sur 6 périodes pour prendre du recul sur son système et celui de ses pairs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4800" dirty="0"/>
          </a:p>
          <a:p>
            <a:pPr algn="ctr"/>
            <a:endParaRPr lang="fr-FR" sz="4800" dirty="0"/>
          </a:p>
          <a:p>
            <a:pPr lvl="1" algn="ctr"/>
            <a:endParaRPr lang="fr-FR" sz="4400" u="sng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fr-FR" sz="4400" u="sng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fr-FR" sz="4400" dirty="0"/>
          </a:p>
          <a:p>
            <a:pPr lvl="1" algn="ctr"/>
            <a:endParaRPr lang="fr-FR" sz="4400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fr-FR" sz="4400" dirty="0"/>
          </a:p>
        </p:txBody>
      </p:sp>
      <p:pic>
        <p:nvPicPr>
          <p:cNvPr id="3" name="Graphique 2" descr="Badge 1 avec un remplissage uni">
            <a:extLst>
              <a:ext uri="{FF2B5EF4-FFF2-40B4-BE49-F238E27FC236}">
                <a16:creationId xmlns:a16="http://schemas.microsoft.com/office/drawing/2014/main" id="{235B6C3E-EDE3-95C3-0148-7C212853C0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9421" y="8137113"/>
            <a:ext cx="1534903" cy="153490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ED2B2AB-8F78-2704-067C-77978F9B3F69}"/>
              </a:ext>
            </a:extLst>
          </p:cNvPr>
          <p:cNvSpPr txBox="1"/>
          <p:nvPr/>
        </p:nvSpPr>
        <p:spPr>
          <a:xfrm>
            <a:off x="2888631" y="11768212"/>
            <a:ext cx="11140029" cy="5447645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sz="6000" dirty="0"/>
              <a:t>  </a:t>
            </a:r>
            <a:r>
              <a:rPr lang="fr-FR" sz="6000" u="sng" dirty="0"/>
              <a:t>Scénario</a:t>
            </a:r>
            <a:r>
              <a:rPr lang="fr-FR" sz="5400" u="sng" dirty="0"/>
              <a:t> 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4800" dirty="0"/>
              <a:t> Choix de la zone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4800" dirty="0"/>
              <a:t>Choix de l’année-aléa </a:t>
            </a:r>
          </a:p>
          <a:p>
            <a:pPr marL="1028700" lvl="1" indent="-571500">
              <a:buFont typeface="Wingdings" panose="05000000000000000000" pitchFamily="2" charset="2"/>
              <a:buChar char="q"/>
            </a:pPr>
            <a:r>
              <a:rPr lang="fr-FR" sz="4800" dirty="0"/>
              <a:t>Été sec</a:t>
            </a:r>
          </a:p>
          <a:p>
            <a:pPr marL="1028700" lvl="1" indent="-571500">
              <a:buFont typeface="Wingdings" panose="05000000000000000000" pitchFamily="2" charset="2"/>
              <a:buChar char="q"/>
            </a:pPr>
            <a:r>
              <a:rPr lang="fr-FR" sz="4800" dirty="0"/>
              <a:t>Printemps peu poussant + été sec</a:t>
            </a:r>
          </a:p>
          <a:p>
            <a:pPr marL="1028700" lvl="1" indent="-571500">
              <a:buFont typeface="Wingdings" panose="05000000000000000000" pitchFamily="2" charset="2"/>
              <a:buChar char="q"/>
            </a:pPr>
            <a:r>
              <a:rPr lang="fr-FR" sz="4800" dirty="0"/>
              <a:t>Médiane du futur</a:t>
            </a:r>
          </a:p>
          <a:p>
            <a:pPr marL="1028700" lvl="1" indent="-571500">
              <a:buFont typeface="Wingdings" panose="05000000000000000000" pitchFamily="2" charset="2"/>
              <a:buChar char="q"/>
            </a:pPr>
            <a:r>
              <a:rPr lang="fr-FR" sz="4800" dirty="0"/>
              <a:t>Printemps pluvieux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71CF73-19CC-FED1-A1E7-28D7AAFBAFF5}"/>
              </a:ext>
            </a:extLst>
          </p:cNvPr>
          <p:cNvSpPr txBox="1"/>
          <p:nvPr/>
        </p:nvSpPr>
        <p:spPr>
          <a:xfrm>
            <a:off x="801500" y="10742444"/>
            <a:ext cx="1905648" cy="1862048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F2E284B-25F5-E67D-D1E2-0536A4EF145E}"/>
              </a:ext>
            </a:extLst>
          </p:cNvPr>
          <p:cNvSpPr txBox="1"/>
          <p:nvPr/>
        </p:nvSpPr>
        <p:spPr>
          <a:xfrm>
            <a:off x="1721443" y="18896146"/>
            <a:ext cx="22107600" cy="5632311"/>
          </a:xfrm>
          <a:prstGeom prst="rect">
            <a:avLst/>
          </a:prstGeom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6000" dirty="0"/>
              <a:t>  </a:t>
            </a:r>
            <a:r>
              <a:rPr lang="fr-FR" sz="6000" u="sng" dirty="0"/>
              <a:t>Saisie des données du système fourrager:</a:t>
            </a:r>
            <a:r>
              <a:rPr lang="fr-FR" sz="6000" dirty="0"/>
              <a:t> </a:t>
            </a:r>
            <a:endParaRPr lang="fr-FR" sz="4800" dirty="0"/>
          </a:p>
          <a:p>
            <a:r>
              <a:rPr lang="fr-FR" sz="5400" b="1" dirty="0"/>
              <a:t> P</a:t>
            </a:r>
            <a:r>
              <a:rPr lang="fr-FR" sz="4800" b="1" dirty="0"/>
              <a:t>roduction de l’assolement :</a:t>
            </a:r>
          </a:p>
          <a:p>
            <a:pPr marL="742950" lvl="1" indent="-285750">
              <a:buFontTx/>
              <a:buChar char="-"/>
            </a:pPr>
            <a:r>
              <a:rPr lang="fr-FR" sz="4800" dirty="0"/>
              <a:t>Détails des différents couverts et modes de valorisation</a:t>
            </a:r>
          </a:p>
          <a:p>
            <a:pPr marL="742950" lvl="1" indent="-285750">
              <a:buFontTx/>
              <a:buChar char="-"/>
            </a:pPr>
            <a:r>
              <a:rPr lang="fr-FR" sz="4800" dirty="0"/>
              <a:t>Ajustement des rendements proposés</a:t>
            </a:r>
          </a:p>
          <a:p>
            <a:r>
              <a:rPr lang="fr-FR" sz="4800" b="1" dirty="0"/>
              <a:t>Consommation par les lots d’animaux  : </a:t>
            </a:r>
          </a:p>
          <a:p>
            <a:pPr marL="742950" lvl="1" indent="-285750">
              <a:buFontTx/>
              <a:buChar char="-"/>
            </a:pPr>
            <a:r>
              <a:rPr lang="fr-FR" sz="4800" dirty="0"/>
              <a:t>Calculettes des capacités d’ingestion et besoins (INRA, 2007)</a:t>
            </a:r>
          </a:p>
          <a:p>
            <a:pPr marL="742950" lvl="1" indent="-285750">
              <a:buFontTx/>
              <a:buChar char="-"/>
            </a:pPr>
            <a:r>
              <a:rPr lang="fr-FR" sz="4800" dirty="0"/>
              <a:t>Ration sur 6 périodes :  ajustement de rations proposées (cas-type INOSYS)</a:t>
            </a:r>
            <a:endParaRPr lang="fr-FR" sz="4800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918F7C-FE3F-ECDD-2A4F-73002B14455B}"/>
              </a:ext>
            </a:extLst>
          </p:cNvPr>
          <p:cNvSpPr txBox="1"/>
          <p:nvPr/>
        </p:nvSpPr>
        <p:spPr>
          <a:xfrm>
            <a:off x="730950" y="17516028"/>
            <a:ext cx="1905648" cy="1569659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1" name="Phylactère : pensées 20">
            <a:extLst>
              <a:ext uri="{FF2B5EF4-FFF2-40B4-BE49-F238E27FC236}">
                <a16:creationId xmlns:a16="http://schemas.microsoft.com/office/drawing/2014/main" id="{95945581-387E-7AAF-CED1-11252DB66127}"/>
              </a:ext>
            </a:extLst>
          </p:cNvPr>
          <p:cNvSpPr/>
          <p:nvPr/>
        </p:nvSpPr>
        <p:spPr>
          <a:xfrm>
            <a:off x="24083334" y="21009219"/>
            <a:ext cx="6189341" cy="2757989"/>
          </a:xfrm>
          <a:prstGeom prst="cloudCallou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i="1" dirty="0">
                <a:latin typeface="+mj-lt"/>
                <a:sym typeface="Wingdings" panose="05000000000000000000" pitchFamily="2" charset="2"/>
              </a:rPr>
              <a:t> Cohérence du système actuel ?  </a:t>
            </a:r>
            <a:endParaRPr lang="fr-FR" sz="4400" i="1" dirty="0">
              <a:latin typeface="+mj-lt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22CCEC5-4264-D671-4B24-7A887B759053}"/>
              </a:ext>
            </a:extLst>
          </p:cNvPr>
          <p:cNvSpPr txBox="1"/>
          <p:nvPr/>
        </p:nvSpPr>
        <p:spPr>
          <a:xfrm>
            <a:off x="18166643" y="18221863"/>
            <a:ext cx="9760657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800" i="1" dirty="0"/>
              <a:t>BDD : productions fourragères par zone et par année-aléa</a:t>
            </a:r>
          </a:p>
          <a:p>
            <a:pPr algn="ctr"/>
            <a:endParaRPr lang="fr-FR" sz="4800" i="1" dirty="0"/>
          </a:p>
        </p:txBody>
      </p:sp>
      <p:pic>
        <p:nvPicPr>
          <p:cNvPr id="24" name="Graphique 23" descr="Flèche vers le bas avec un remplissage uni">
            <a:extLst>
              <a:ext uri="{FF2B5EF4-FFF2-40B4-BE49-F238E27FC236}">
                <a16:creationId xmlns:a16="http://schemas.microsoft.com/office/drawing/2014/main" id="{4D4474EE-1D56-6406-2D83-6BF7139D73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4823926">
            <a:off x="15940753" y="18223237"/>
            <a:ext cx="960700" cy="302312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C766B60-4D7D-520E-BBDA-58B0E95300D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4287" flipH="1" flipV="1">
            <a:off x="1314460" y="14314680"/>
            <a:ext cx="1456215" cy="27745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A348C34-93CE-D171-5494-EAC9FF189FC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3279">
            <a:off x="147291" y="23389125"/>
            <a:ext cx="2071302" cy="2752241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C4877194-899F-8852-7018-167A09D60DF8}"/>
              </a:ext>
            </a:extLst>
          </p:cNvPr>
          <p:cNvSpPr txBox="1"/>
          <p:nvPr/>
        </p:nvSpPr>
        <p:spPr>
          <a:xfrm>
            <a:off x="2304886" y="25996033"/>
            <a:ext cx="15755333" cy="61863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000" u="sng" dirty="0"/>
              <a:t>Impact équilibre du système fourrager:</a:t>
            </a:r>
          </a:p>
          <a:p>
            <a:endParaRPr lang="fr-FR" sz="4000" i="1" dirty="0"/>
          </a:p>
          <a:p>
            <a:r>
              <a:rPr lang="fr-FR" sz="4000" i="1" dirty="0"/>
              <a:t>Plan d’alimentation du lot 1:</a:t>
            </a:r>
          </a:p>
          <a:p>
            <a:pPr algn="ctr"/>
            <a:r>
              <a:rPr lang="fr-FR" sz="4000" i="1" dirty="0"/>
              <a:t> Système Actuel									 Système projeté</a:t>
            </a:r>
          </a:p>
          <a:p>
            <a:pPr algn="ctr"/>
            <a:endParaRPr lang="fr-FR" sz="6000" dirty="0"/>
          </a:p>
          <a:p>
            <a:pPr algn="ctr"/>
            <a:endParaRPr lang="fr-FR" sz="6000" dirty="0"/>
          </a:p>
          <a:p>
            <a:pPr algn="ctr"/>
            <a:endParaRPr lang="fr-FR" sz="4800" dirty="0"/>
          </a:p>
          <a:p>
            <a:pPr algn="ctr"/>
            <a:endParaRPr lang="fr-FR" sz="4800" dirty="0"/>
          </a:p>
        </p:txBody>
      </p:sp>
      <p:sp>
        <p:nvSpPr>
          <p:cNvPr id="31" name="Flèche : gauche 30">
            <a:extLst>
              <a:ext uri="{FF2B5EF4-FFF2-40B4-BE49-F238E27FC236}">
                <a16:creationId xmlns:a16="http://schemas.microsoft.com/office/drawing/2014/main" id="{15E530AD-0555-8F4C-CF20-82EF5251C7BC}"/>
              </a:ext>
            </a:extLst>
          </p:cNvPr>
          <p:cNvSpPr/>
          <p:nvPr/>
        </p:nvSpPr>
        <p:spPr>
          <a:xfrm rot="10800000">
            <a:off x="9658022" y="29529762"/>
            <a:ext cx="827872" cy="930200"/>
          </a:xfrm>
          <a:prstGeom prst="lef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7D1BF3F-7067-B061-9221-CB6618F20D8E}"/>
              </a:ext>
            </a:extLst>
          </p:cNvPr>
          <p:cNvSpPr txBox="1"/>
          <p:nvPr/>
        </p:nvSpPr>
        <p:spPr>
          <a:xfrm>
            <a:off x="1823418" y="25141835"/>
            <a:ext cx="1959578" cy="1615464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901AB5F-3B3F-B5DA-F280-3E1BC19124E7}"/>
              </a:ext>
            </a:extLst>
          </p:cNvPr>
          <p:cNvSpPr txBox="1"/>
          <p:nvPr/>
        </p:nvSpPr>
        <p:spPr>
          <a:xfrm>
            <a:off x="19048390" y="26400145"/>
            <a:ext cx="10993560" cy="4524315"/>
          </a:xfrm>
          <a:prstGeom prst="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dirty="0"/>
              <a:t>  </a:t>
            </a:r>
            <a:r>
              <a:rPr lang="fr-FR" sz="4800" u="sng" dirty="0"/>
              <a:t>Prise de recul: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dirty="0"/>
              <a:t>Plan d’action avec 3 leviers ciblés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800" dirty="0"/>
              <a:t>Echanges sur les pratiques et stratégies entre pairs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800" dirty="0"/>
              <a:t>Simulation de leviers (retour étape B)</a:t>
            </a:r>
            <a:endParaRPr lang="fr-FR" sz="4800" u="sng" dirty="0"/>
          </a:p>
          <a:p>
            <a:endParaRPr lang="fr-FR" sz="4800" u="sng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660ABCA-2355-7E48-2AA1-6DA7389E1C6A}"/>
              </a:ext>
            </a:extLst>
          </p:cNvPr>
          <p:cNvSpPr txBox="1"/>
          <p:nvPr/>
        </p:nvSpPr>
        <p:spPr>
          <a:xfrm>
            <a:off x="17507776" y="25520191"/>
            <a:ext cx="1615204" cy="156966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chemeClr val="bg1"/>
                </a:solidFill>
              </a:rPr>
              <a:t>D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0CA9B6D4-CA57-C8C7-6B0C-E3C47177E863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20951" y="30112756"/>
            <a:ext cx="884049" cy="702534"/>
          </a:xfrm>
          <a:prstGeom prst="rect">
            <a:avLst/>
          </a:prstGeom>
        </p:spPr>
      </p:pic>
      <p:pic>
        <p:nvPicPr>
          <p:cNvPr id="36" name="Graphique 35" descr="Salle de conseil avec un remplissage uni">
            <a:extLst>
              <a:ext uri="{FF2B5EF4-FFF2-40B4-BE49-F238E27FC236}">
                <a16:creationId xmlns:a16="http://schemas.microsoft.com/office/drawing/2014/main" id="{20F4D82C-7D55-C9F5-7C12-F42E2DAAE46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6215638" y="28462935"/>
            <a:ext cx="1329466" cy="1329466"/>
          </a:xfrm>
          <a:prstGeom prst="rect">
            <a:avLst/>
          </a:prstGeom>
        </p:spPr>
      </p:pic>
      <p:sp>
        <p:nvSpPr>
          <p:cNvPr id="45" name="Espace réservé du contenu 2">
            <a:extLst>
              <a:ext uri="{FF2B5EF4-FFF2-40B4-BE49-F238E27FC236}">
                <a16:creationId xmlns:a16="http://schemas.microsoft.com/office/drawing/2014/main" id="{189A2099-4021-CF86-6026-1D9224B318A6}"/>
              </a:ext>
            </a:extLst>
          </p:cNvPr>
          <p:cNvSpPr txBox="1">
            <a:spLocks/>
          </p:cNvSpPr>
          <p:nvPr/>
        </p:nvSpPr>
        <p:spPr>
          <a:xfrm>
            <a:off x="13278942" y="7882157"/>
            <a:ext cx="7981318" cy="2112582"/>
          </a:xfrm>
          <a:prstGeom prst="rect">
            <a:avLst/>
          </a:prstGeom>
        </p:spPr>
        <p:txBody>
          <a:bodyPr>
            <a:noAutofit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4800" dirty="0"/>
              <a:t>Un </a:t>
            </a:r>
            <a:r>
              <a:rPr lang="fr-FR" sz="4800" b="1" dirty="0"/>
              <a:t>diagnostic de vulnérabilité </a:t>
            </a:r>
            <a:r>
              <a:rPr lang="fr-FR" sz="4800" dirty="0"/>
              <a:t>pour chiffrer les pertes liées à un aléa climatique</a:t>
            </a:r>
            <a:endParaRPr lang="fr-FR" sz="4400" dirty="0"/>
          </a:p>
        </p:txBody>
      </p:sp>
      <p:sp>
        <p:nvSpPr>
          <p:cNvPr id="47" name="Espace réservé du contenu 2">
            <a:extLst>
              <a:ext uri="{FF2B5EF4-FFF2-40B4-BE49-F238E27FC236}">
                <a16:creationId xmlns:a16="http://schemas.microsoft.com/office/drawing/2014/main" id="{F7DC484E-895E-4FB6-50EB-C56A60A33D73}"/>
              </a:ext>
            </a:extLst>
          </p:cNvPr>
          <p:cNvSpPr txBox="1">
            <a:spLocks/>
          </p:cNvSpPr>
          <p:nvPr/>
        </p:nvSpPr>
        <p:spPr>
          <a:xfrm>
            <a:off x="23640196" y="7896372"/>
            <a:ext cx="6066185" cy="1664329"/>
          </a:xfrm>
          <a:prstGeom prst="rect">
            <a:avLst/>
          </a:prstGeom>
        </p:spPr>
        <p:txBody>
          <a:bodyPr>
            <a:noAutofit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800" dirty="0"/>
              <a:t>Un </a:t>
            </a:r>
            <a:r>
              <a:rPr lang="fr-FR" sz="4800" b="1" dirty="0"/>
              <a:t>outil de simulation </a:t>
            </a:r>
            <a:r>
              <a:rPr lang="fr-FR" sz="4800" dirty="0"/>
              <a:t>pour tester des leviers d’adaptation</a:t>
            </a:r>
            <a:endParaRPr lang="fr-FR" sz="4400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fr-FR" sz="4400" dirty="0"/>
          </a:p>
        </p:txBody>
      </p:sp>
      <p:pic>
        <p:nvPicPr>
          <p:cNvPr id="49" name="Graphique 48" descr="Badge avec un remplissage uni">
            <a:extLst>
              <a:ext uri="{FF2B5EF4-FFF2-40B4-BE49-F238E27FC236}">
                <a16:creationId xmlns:a16="http://schemas.microsoft.com/office/drawing/2014/main" id="{7180EA4E-E3CA-DBDC-11D5-90C770A7A1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808796" y="7836268"/>
            <a:ext cx="1739730" cy="1739730"/>
          </a:xfrm>
          <a:prstGeom prst="rect">
            <a:avLst/>
          </a:prstGeom>
        </p:spPr>
      </p:pic>
      <p:pic>
        <p:nvPicPr>
          <p:cNvPr id="50" name="Graphique 49" descr="Badge 3 avec un remplissage uni">
            <a:extLst>
              <a:ext uri="{FF2B5EF4-FFF2-40B4-BE49-F238E27FC236}">
                <a16:creationId xmlns:a16="http://schemas.microsoft.com/office/drawing/2014/main" id="{32DC721B-89F0-39B4-3A32-126694D37A5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186749" y="7904737"/>
            <a:ext cx="1622360" cy="16223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802A1D5-578A-F621-B445-E08375D1AEBF}"/>
              </a:ext>
            </a:extLst>
          </p:cNvPr>
          <p:cNvSpPr txBox="1"/>
          <p:nvPr/>
        </p:nvSpPr>
        <p:spPr>
          <a:xfrm>
            <a:off x="22341135" y="19769218"/>
            <a:ext cx="7121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basée sur Godoc et al. (2024)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A40B4DB-BFE6-F31E-CCA2-C3C6D72582E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054929" y="20627989"/>
            <a:ext cx="6699511" cy="247058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0AFB5D2-4599-7A40-07D6-121169273BF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46681" y="28801203"/>
            <a:ext cx="6978932" cy="257362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0A25D1C5-DCE9-01C5-01C2-DF449CA032E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60305" y="28769061"/>
            <a:ext cx="7274641" cy="930200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85857DAF-4ABB-96CD-C00C-D9495E37C4AE}"/>
              </a:ext>
            </a:extLst>
          </p:cNvPr>
          <p:cNvSpPr txBox="1"/>
          <p:nvPr/>
        </p:nvSpPr>
        <p:spPr>
          <a:xfrm>
            <a:off x="19274153" y="31433135"/>
            <a:ext cx="107677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Spécificités : </a:t>
            </a:r>
          </a:p>
          <a:p>
            <a:r>
              <a:rPr lang="fr-FR" sz="4800" dirty="0"/>
              <a:t>- atelier bovin lait et viande </a:t>
            </a:r>
          </a:p>
          <a:p>
            <a:r>
              <a:rPr lang="fr-FR" sz="4800" dirty="0"/>
              <a:t>- jusqu’à huit lots d’animaux</a:t>
            </a:r>
          </a:p>
          <a:p>
            <a:r>
              <a:rPr lang="fr-FR" sz="4800" dirty="0"/>
              <a:t>- un volet stress thermique en cours de construction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33E60BD1-D401-373E-1BAB-3C32282565F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72578" y="29561298"/>
            <a:ext cx="7199294" cy="1842823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72C3ECFF-669A-E7DE-5A30-05D71471878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304886" y="31520350"/>
            <a:ext cx="15854865" cy="37204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AB19E88-005F-3532-04EE-4076FDEA830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37474">
            <a:off x="17174609" y="30001810"/>
            <a:ext cx="1651500" cy="2298046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1F321CA9-00CD-F347-272B-CD3551B7BC0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873274" y="13466007"/>
            <a:ext cx="7844863" cy="4414071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76" name="ZoneTexte 75">
            <a:extLst>
              <a:ext uri="{FF2B5EF4-FFF2-40B4-BE49-F238E27FC236}">
                <a16:creationId xmlns:a16="http://schemas.microsoft.com/office/drawing/2014/main" id="{87EB395B-A1E1-D44B-EB4B-5629B13E794B}"/>
              </a:ext>
            </a:extLst>
          </p:cNvPr>
          <p:cNvSpPr txBox="1"/>
          <p:nvPr/>
        </p:nvSpPr>
        <p:spPr>
          <a:xfrm>
            <a:off x="3162076" y="14578024"/>
            <a:ext cx="6792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2F9738"/>
                </a:solidFill>
                <a:latin typeface="STHupo" panose="020B0503020204020204" pitchFamily="2" charset="-122"/>
                <a:ea typeface="STHupo" panose="020B0503020204020204" pitchFamily="2" charset="-122"/>
                <a:cs typeface="Times New Roman" panose="02020603050405020304" pitchFamily="18" charset="0"/>
              </a:rPr>
              <a:t>√</a:t>
            </a:r>
            <a:endParaRPr lang="fr-FR" sz="3600" b="1" dirty="0">
              <a:solidFill>
                <a:srgbClr val="2F9738"/>
              </a:solidFill>
              <a:latin typeface="STHupo" panose="020B0503020204020204" pitchFamily="2" charset="-122"/>
              <a:ea typeface="STHupo" panose="020B0503020204020204" pitchFamily="2" charset="-122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FDC5D8-712A-E68C-4860-97A701FFD5E8}"/>
              </a:ext>
            </a:extLst>
          </p:cNvPr>
          <p:cNvSpPr txBox="1"/>
          <p:nvPr/>
        </p:nvSpPr>
        <p:spPr>
          <a:xfrm>
            <a:off x="11873274" y="13677089"/>
            <a:ext cx="86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kgMS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F75AE2D-C07C-E18A-3F65-DC324DC88C30}"/>
              </a:ext>
            </a:extLst>
          </p:cNvPr>
          <p:cNvSpPr txBox="1"/>
          <p:nvPr/>
        </p:nvSpPr>
        <p:spPr>
          <a:xfrm>
            <a:off x="16421103" y="13475592"/>
            <a:ext cx="1521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50000"/>
                  </a:schemeClr>
                </a:solidFill>
              </a:rPr>
              <a:t>Passé médian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69FEC8-A3D7-57AC-0F44-71DD011753F0}"/>
              </a:ext>
            </a:extLst>
          </p:cNvPr>
          <p:cNvSpPr txBox="1"/>
          <p:nvPr/>
        </p:nvSpPr>
        <p:spPr>
          <a:xfrm>
            <a:off x="16147552" y="14863242"/>
            <a:ext cx="3699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Printemps peu poussant – été sec </a:t>
            </a:r>
          </a:p>
        </p:txBody>
      </p:sp>
      <p:pic>
        <p:nvPicPr>
          <p:cNvPr id="23" name="Graphique 22" descr="Flèche vers le bas avec un remplissage uni">
            <a:extLst>
              <a:ext uri="{FF2B5EF4-FFF2-40B4-BE49-F238E27FC236}">
                <a16:creationId xmlns:a16="http://schemas.microsoft.com/office/drawing/2014/main" id="{A7F74D40-CFB4-6C9E-5749-0BDF546598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20906126" y="14716723"/>
            <a:ext cx="960700" cy="302312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E34CE79-BDDC-BF13-1D93-852923A75410}"/>
              </a:ext>
            </a:extLst>
          </p:cNvPr>
          <p:cNvSpPr/>
          <p:nvPr/>
        </p:nvSpPr>
        <p:spPr>
          <a:xfrm>
            <a:off x="13548526" y="32588200"/>
            <a:ext cx="3662641" cy="827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586C126-5A36-B010-9EBF-85BC5292DD60}"/>
              </a:ext>
            </a:extLst>
          </p:cNvPr>
          <p:cNvSpPr txBox="1"/>
          <p:nvPr/>
        </p:nvSpPr>
        <p:spPr>
          <a:xfrm rot="16200000">
            <a:off x="14463017" y="19970445"/>
            <a:ext cx="4500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/>
              <a:t>kgMS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05573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9" grpId="0" animBg="1"/>
      <p:bldP spid="31" grpId="0" animBg="1"/>
      <p:bldP spid="33" grpId="0" animBg="1"/>
      <p:bldP spid="37" grpId="0" animBg="1"/>
      <p:bldP spid="38" grpId="0" animBg="1"/>
      <p:bldP spid="47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5D9A19DB15F40BD3D65688460B237" ma:contentTypeVersion="15" ma:contentTypeDescription="Crée un document." ma:contentTypeScope="" ma:versionID="b591f54b66b613ec81e37ea03f7bcf6e">
  <xsd:schema xmlns:xsd="http://www.w3.org/2001/XMLSchema" xmlns:xs="http://www.w3.org/2001/XMLSchema" xmlns:p="http://schemas.microsoft.com/office/2006/metadata/properties" xmlns:ns2="ad9dcb66-387e-4274-811e-560509b7f5df" xmlns:ns3="82b80f26-3b5e-46bb-9b55-ec17c4f3a457" targetNamespace="http://schemas.microsoft.com/office/2006/metadata/properties" ma:root="true" ma:fieldsID="e7665a37e315be534ad176d679f176b4" ns2:_="" ns3:_="">
    <xsd:import namespace="ad9dcb66-387e-4274-811e-560509b7f5df"/>
    <xsd:import namespace="82b80f26-3b5e-46bb-9b55-ec17c4f3a4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dcb66-387e-4274-811e-560509b7f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95a872de-46bb-4980-9753-d3e7d8786f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b80f26-3b5e-46bb-9b55-ec17c4f3a45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272cbbc-797d-47f8-aaa7-29e9b8ca1d57}" ma:internalName="TaxCatchAll" ma:showField="CatchAllData" ma:web="82b80f26-3b5e-46bb-9b55-ec17c4f3a4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b80f26-3b5e-46bb-9b55-ec17c4f3a457" xsi:nil="true"/>
    <lcf76f155ced4ddcb4097134ff3c332f xmlns="ad9dcb66-387e-4274-811e-560509b7f5d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631A8D3-7BF8-4A11-8555-C66DBC4DE30C}"/>
</file>

<file path=customXml/itemProps2.xml><?xml version="1.0" encoding="utf-8"?>
<ds:datastoreItem xmlns:ds="http://schemas.openxmlformats.org/officeDocument/2006/customXml" ds:itemID="{B9AA78AF-5CBF-4191-B7B9-43F39D1D4BCF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3432ea0-e24e-47fd-b96e-7d65cbd891c2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E7B25EC-359C-4261-9E08-49061F0B49B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2D1F2B6-4EC8-494D-B9F4-91478C0553B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795</TotalTime>
  <Words>350</Words>
  <Application>Microsoft Office PowerPoint</Application>
  <PresentationFormat>Personnalisé</PresentationFormat>
  <Paragraphs>53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1" baseType="lpstr">
      <vt:lpstr>STHupo</vt:lpstr>
      <vt:lpstr>Arial</vt:lpstr>
      <vt:lpstr>Bahnschrift SemiBold</vt:lpstr>
      <vt:lpstr>Calibri</vt:lpstr>
      <vt:lpstr>Calibri Light</vt:lpstr>
      <vt:lpstr>HelveticaLTStd-BoldCond</vt:lpstr>
      <vt:lpstr>Museo</vt:lpstr>
      <vt:lpstr>Museo 300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Guigue Isabelle</dc:creator>
  <cp:lastModifiedBy>Godoc Brendan</cp:lastModifiedBy>
  <cp:revision>58</cp:revision>
  <cp:lastPrinted>2020-10-19T09:44:05Z</cp:lastPrinted>
  <dcterms:created xsi:type="dcterms:W3CDTF">2020-10-15T11:20:09Z</dcterms:created>
  <dcterms:modified xsi:type="dcterms:W3CDTF">2024-03-01T07:50:01Z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0x010100A80F2CF015F15C448673ABDFFFAC655C</vt:lpwstr>
  </property>
  <property fmtid="{D5CDD505-2E9C-101B-9397-08002B2CF9AE}" pid="3" name="_dlc_DocIdItemGuid">
    <vt:lpwstr>8732ead8-93f3-44b0-bd1f-06e13d6c76f2</vt:lpwstr>
  </property>
  <property fmtid="{D5CDD505-2E9C-101B-9397-08002B2CF9AE}" pid="4" name="MediaServiceImageTags">
    <vt:lpwstr/>
  </property>
</Properties>
</file>